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1"/>
  </p:notesMasterIdLst>
  <p:sldIdLst>
    <p:sldId id="260" r:id="rId4"/>
    <p:sldId id="257" r:id="rId5"/>
    <p:sldId id="258" r:id="rId6"/>
    <p:sldId id="259" r:id="rId7"/>
    <p:sldId id="263" r:id="rId8"/>
    <p:sldId id="284" r:id="rId9"/>
    <p:sldId id="276" r:id="rId10"/>
    <p:sldId id="278" r:id="rId11"/>
    <p:sldId id="281" r:id="rId12"/>
    <p:sldId id="280" r:id="rId13"/>
    <p:sldId id="279" r:id="rId14"/>
    <p:sldId id="277" r:id="rId15"/>
    <p:sldId id="286" r:id="rId16"/>
    <p:sldId id="262" r:id="rId17"/>
    <p:sldId id="282" r:id="rId18"/>
    <p:sldId id="272" r:id="rId19"/>
    <p:sldId id="287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41" autoAdjust="0"/>
  </p:normalViewPr>
  <p:slideViewPr>
    <p:cSldViewPr>
      <p:cViewPr>
        <p:scale>
          <a:sx n="100" d="100"/>
          <a:sy n="100" d="100"/>
        </p:scale>
        <p:origin x="-34" y="57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B429E-1D55-4F9E-911D-BC557A75918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20C0E-4D31-4016-A085-ECA2FBD1A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9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20C0E-4D31-4016-A085-ECA2FBD1A6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4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20C0E-4D31-4016-A085-ECA2FBD1A6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FFF3-F93F-4213-9139-301A5282B6D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534-DE6D-46BF-8ADF-031711239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8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circle/>
      </p:transition>
    </mc:Choice>
    <mc:Fallback xmlns="">
      <p:transition spd="slow" advClick="0" advTm="3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FFF3-F93F-4213-9139-301A5282B6D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534-DE6D-46BF-8ADF-031711239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7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circle/>
      </p:transition>
    </mc:Choice>
    <mc:Fallback xmlns="">
      <p:transition spd="slow" advClick="0" advTm="3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FFF3-F93F-4213-9139-301A5282B6D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534-DE6D-46BF-8ADF-031711239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0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circle/>
      </p:transition>
    </mc:Choice>
    <mc:Fallback xmlns="">
      <p:transition spd="slow" advClick="0" advTm="3000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FFF3-F93F-4213-9139-301A5282B6D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534-DE6D-46BF-8ADF-031711239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6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circle/>
      </p:transition>
    </mc:Choice>
    <mc:Fallback xmlns="">
      <p:transition spd="slow" advClick="0" advTm="3000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049F-EC97-4F2C-8F91-5BE207311D1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B175-B70C-4E90-A537-DDF8885F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93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049F-EC97-4F2C-8F91-5BE207311D1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B175-B70C-4E90-A537-DDF8885F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02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049F-EC97-4F2C-8F91-5BE207311D1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B175-B70C-4E90-A537-DDF8885F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26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049F-EC97-4F2C-8F91-5BE207311D1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B175-B70C-4E90-A537-DDF8885F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06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049F-EC97-4F2C-8F91-5BE207311D1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B175-B70C-4E90-A537-DDF8885F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23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049F-EC97-4F2C-8F91-5BE207311D1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B175-B70C-4E90-A537-DDF8885F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09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049F-EC97-4F2C-8F91-5BE207311D1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B175-B70C-4E90-A537-DDF8885F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6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FFF3-F93F-4213-9139-301A5282B6D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534-DE6D-46BF-8ADF-031711239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6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circle/>
      </p:transition>
    </mc:Choice>
    <mc:Fallback xmlns="">
      <p:transition spd="slow" advClick="0" advTm="3000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049F-EC97-4F2C-8F91-5BE207311D1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B175-B70C-4E90-A537-DDF8885F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9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049F-EC97-4F2C-8F91-5BE207311D1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B175-B70C-4E90-A537-DDF8885F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78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049F-EC97-4F2C-8F91-5BE207311D1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B175-B70C-4E90-A537-DDF8885F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94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049F-EC97-4F2C-8F91-5BE207311D1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B175-B70C-4E90-A537-DDF8885F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287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2073-6413-409D-A823-32AAC72EDC4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13F0-BEFF-47B6-B47C-E5CC361A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657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2073-6413-409D-A823-32AAC72EDC4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13F0-BEFF-47B6-B47C-E5CC361A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35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2073-6413-409D-A823-32AAC72EDC4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13F0-BEFF-47B6-B47C-E5CC361A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613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2073-6413-409D-A823-32AAC72EDC4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13F0-BEFF-47B6-B47C-E5CC361A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21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2073-6413-409D-A823-32AAC72EDC4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13F0-BEFF-47B6-B47C-E5CC361A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53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2073-6413-409D-A823-32AAC72EDC4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13F0-BEFF-47B6-B47C-E5CC361A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4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FFF3-F93F-4213-9139-301A5282B6D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534-DE6D-46BF-8ADF-031711239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9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circle/>
      </p:transition>
    </mc:Choice>
    <mc:Fallback xmlns="">
      <p:transition spd="slow" advClick="0" advTm="3000">
        <p:circl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2073-6413-409D-A823-32AAC72EDC4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13F0-BEFF-47B6-B47C-E5CC361A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956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2073-6413-409D-A823-32AAC72EDC4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13F0-BEFF-47B6-B47C-E5CC361A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131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2073-6413-409D-A823-32AAC72EDC4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13F0-BEFF-47B6-B47C-E5CC361A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53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2073-6413-409D-A823-32AAC72EDC4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13F0-BEFF-47B6-B47C-E5CC361A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863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2073-6413-409D-A823-32AAC72EDC4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13F0-BEFF-47B6-B47C-E5CC361A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7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FFF3-F93F-4213-9139-301A5282B6D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534-DE6D-46BF-8ADF-031711239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1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circle/>
      </p:transition>
    </mc:Choice>
    <mc:Fallback xmlns="">
      <p:transition spd="slow" advClick="0" advTm="3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FFF3-F93F-4213-9139-301A5282B6D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534-DE6D-46BF-8ADF-031711239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6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circle/>
      </p:transition>
    </mc:Choice>
    <mc:Fallback xmlns="">
      <p:transition spd="slow" advClick="0" advTm="3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FFF3-F93F-4213-9139-301A5282B6D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534-DE6D-46BF-8ADF-031711239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4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circle/>
      </p:transition>
    </mc:Choice>
    <mc:Fallback xmlns="">
      <p:transition spd="slow" advClick="0" advTm="3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FFF3-F93F-4213-9139-301A5282B6D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534-DE6D-46BF-8ADF-031711239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5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circle/>
      </p:transition>
    </mc:Choice>
    <mc:Fallback xmlns="">
      <p:transition spd="slow" advClick="0" advTm="3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FFF3-F93F-4213-9139-301A5282B6D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534-DE6D-46BF-8ADF-031711239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circle/>
      </p:transition>
    </mc:Choice>
    <mc:Fallback xmlns="">
      <p:transition spd="slow" advClick="0" advTm="3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FFF3-F93F-4213-9139-301A5282B6D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0534-DE6D-46BF-8ADF-031711239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1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circle/>
      </p:transition>
    </mc:Choice>
    <mc:Fallback xmlns="">
      <p:transition spd="slow" advClick="0" advTm="3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5FFF3-F93F-4213-9139-301A5282B6D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10534-DE6D-46BF-8ADF-031711239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7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circle/>
      </p:transition>
    </mc:Choice>
    <mc:Fallback xmlns="">
      <p:transition spd="slow" advClick="0" advTm="3000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F049F-EC97-4F2C-8F91-5BE207311D1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B175-B70C-4E90-A537-DDF8885F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22073-6413-409D-A823-32AAC72EDC4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13F0-BEFF-47B6-B47C-E5CC361A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0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42950"/>
            <a:ext cx="60274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     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Introducing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StatLeadGen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962150"/>
            <a:ext cx="7848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ight"/>
                <a:cs typeface="Helvetica Light"/>
              </a:rPr>
              <a:t>Innovative Digital Demand Generation Platform Delivering…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ight"/>
              <a:cs typeface="Helvetic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2615387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Revenue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Publishers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Qualified Leads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Advertisers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667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circle/>
      </p:transition>
    </mc:Choice>
    <mc:Fallback xmlns="">
      <p:transition spd="slow" advClick="0" advTm="3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59055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4. Prospect Sees Targeted Ad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Black Condensed"/>
              <a:cs typeface="Helvetica Neue Black Condense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614641"/>
            <a:ext cx="5594416" cy="28265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" y="257175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Ad is pre-checked ‘No’. 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Prospect must </a:t>
            </a:r>
            <a:r>
              <a:rPr lang="en-US" b="1" i="1" dirty="0" smtClean="0"/>
              <a:t>affirmatively </a:t>
            </a:r>
            <a:br>
              <a:rPr lang="en-US" b="1" i="1" dirty="0" smtClean="0"/>
            </a:br>
            <a:r>
              <a:rPr lang="en-US" b="1" i="1" dirty="0" smtClean="0"/>
              <a:t>opt-in </a:t>
            </a:r>
            <a:r>
              <a:rPr lang="en-US" b="1" dirty="0" smtClean="0"/>
              <a:t>by selecting ‘Yes’.</a:t>
            </a:r>
            <a:br>
              <a:rPr lang="en-US" b="1" dirty="0" smtClean="0"/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/>
              <a:t>If not interested, they simply press ‘Continue’ and return to Publisher Thank You page.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200400" y="4171950"/>
            <a:ext cx="2362200" cy="5334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3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14:prism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59055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5. Prospect Elects to Opt-In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Black Condensed"/>
              <a:cs typeface="Helvetica Neue Black Condense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657349"/>
            <a:ext cx="5448299" cy="3200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348615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Additional qualifying questions may appear, if required by Advertiser to </a:t>
            </a:r>
            <a:r>
              <a:rPr lang="en-US" b="1" dirty="0"/>
              <a:t>f</a:t>
            </a:r>
            <a:r>
              <a:rPr lang="en-US" b="1" dirty="0" smtClean="0"/>
              <a:t>urther target </a:t>
            </a:r>
            <a:r>
              <a:rPr lang="en-US" b="1" dirty="0"/>
              <a:t>p</a:t>
            </a:r>
            <a:r>
              <a:rPr lang="en-US" b="1" dirty="0" smtClean="0"/>
              <a:t>rospect.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130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000">
        <p14:prism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59055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6. Publisher Confirmation Page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Black Condensed"/>
              <a:cs typeface="Helvetica Neue Black Condense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657350"/>
            <a:ext cx="5334000" cy="32638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268909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Prospect finishes on Publisher website.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097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4300" y="590550"/>
            <a:ext cx="8953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Where to Place </a:t>
            </a:r>
            <a:r>
              <a:rPr lang="en-US" sz="4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StatLeadGen</a:t>
            </a: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 Code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Black Condensed"/>
              <a:cs typeface="Helvetica Neue Black Condense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885950"/>
            <a:ext cx="8077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Anywhere There is a Web Form or Site Traffic…</a:t>
            </a:r>
            <a:endParaRPr lang="en-US" sz="2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975606"/>
            <a:ext cx="1912620" cy="9639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96440" y="2964176"/>
            <a:ext cx="1752600" cy="975358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61660" y="2938939"/>
            <a:ext cx="1493520" cy="206739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25240" y="4030976"/>
            <a:ext cx="1752600" cy="975358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25240" y="2948936"/>
            <a:ext cx="1752600" cy="9753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223760" y="2941320"/>
            <a:ext cx="1905000" cy="975358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39000" y="4030976"/>
            <a:ext cx="1905000" cy="975358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4042406"/>
            <a:ext cx="3749040" cy="9753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2940" y="434541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Renew a Subscription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" y="3309545"/>
            <a:ext cx="1684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Join Mailing List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39000" y="3271678"/>
            <a:ext cx="232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Event Registration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8400" y="331201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Log-in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13120" y="3646611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Webinar Sign-up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69080" y="431782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Newsletter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77640" y="311344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Download Whitepaper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42860" y="4207598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Gated Content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21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6000">
        <p14:honeycomb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5800" y="59055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Publisher Projected Revenue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Black Condensed"/>
              <a:cs typeface="Helvetica Neue Black Condense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5200" y="2147826"/>
            <a:ext cx="56388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Determined by 3 Factors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Helvetica"/>
              <a:cs typeface="Helvetica"/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Site Traffic</a:t>
            </a:r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Number of Pages with </a:t>
            </a:r>
            <a:r>
              <a:rPr lang="en-US" sz="2200" b="1" dirty="0" err="1" smtClean="0">
                <a:solidFill>
                  <a:schemeClr val="bg2">
                    <a:lumMod val="25000"/>
                  </a:schemeClr>
                </a:solidFill>
              </a:rPr>
              <a:t>LeadFEED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 Ad Code</a:t>
            </a:r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</a:rPr>
              <a:t>Number of Advertisers</a:t>
            </a:r>
            <a:endParaRPr lang="en-US" sz="22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rgbClr val="C00000"/>
              </a:buClr>
            </a:pP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3" name="Picture 2" descr="questionMar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7281"/>
            <a:ext cx="3203845" cy="359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59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5000">
        <p14:window dir="vert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59055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Publisher Revenue Example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Black Condensed"/>
              <a:cs typeface="Helvetica Neue Black Condense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38350"/>
            <a:ext cx="8686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Registrations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Conversion Rate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CPL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Monthly Revenue</a:t>
            </a:r>
          </a:p>
          <a:p>
            <a:pPr algn="ctr"/>
            <a:endParaRPr lang="en-US" b="1" dirty="0" smtClean="0"/>
          </a:p>
          <a:p>
            <a:pPr algn="ctr"/>
            <a:r>
              <a:rPr lang="en-US" dirty="0" smtClean="0"/>
              <a:t>Example:   20,000 registrations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2% conversion rate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$25 CPL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$10,000</a:t>
            </a:r>
          </a:p>
          <a:p>
            <a:pPr algn="ctr"/>
            <a:endParaRPr lang="en-US" dirty="0"/>
          </a:p>
          <a:p>
            <a:pPr algn="ctr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u="sng" dirty="0" smtClean="0"/>
              <a:t>Average Metrics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 smtClean="0"/>
          </a:p>
          <a:p>
            <a:pPr algn="ctr"/>
            <a:r>
              <a:rPr lang="en-US" dirty="0" smtClean="0"/>
              <a:t>Conversion Rate: 1.5%-2.5%      Cost-Per-Lead: $25-$55        Ads Selected: 2-3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9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7000">
        <p14:flip dir="r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9535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Benefits to Publisher</a:t>
            </a:r>
            <a:b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" y="1756410"/>
            <a:ext cx="9144000" cy="338709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6400" b="1" dirty="0" smtClean="0">
                <a:solidFill>
                  <a:srgbClr val="C00000"/>
                </a:solidFill>
              </a:rPr>
              <a:t>   </a:t>
            </a:r>
            <a:r>
              <a:rPr lang="en-US" sz="6400" b="1" dirty="0" smtClean="0">
                <a:solidFill>
                  <a:schemeClr val="tx2"/>
                </a:solidFill>
              </a:rPr>
              <a:t>Generate More Revenue </a:t>
            </a:r>
            <a:r>
              <a:rPr lang="en-US" sz="6400" b="1" dirty="0" smtClean="0"/>
              <a:t>from Advertisers who…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5600" b="1" dirty="0" smtClean="0"/>
              <a:t>Currently are seeking additional channels, or prospects at different stages of buying cycle.</a:t>
            </a:r>
            <a:br>
              <a:rPr lang="en-US" sz="5600" b="1" dirty="0" smtClean="0"/>
            </a:br>
            <a:endParaRPr lang="en-US" sz="5600" b="1" dirty="0" smtClean="0"/>
          </a:p>
          <a:p>
            <a:pPr lvl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5600" b="1" dirty="0" smtClean="0"/>
              <a:t>Currently are not dedicating budget to Publisher for pay-per-lead/action marketing.</a:t>
            </a:r>
            <a:br>
              <a:rPr lang="en-US" sz="5600" b="1" dirty="0" smtClean="0"/>
            </a:br>
            <a:endParaRPr lang="en-US" sz="5600" b="1" dirty="0" smtClean="0"/>
          </a:p>
          <a:p>
            <a:pPr lvl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5600" b="1" dirty="0" smtClean="0"/>
              <a:t>Want less risk and more accountability than traditional display ads.</a:t>
            </a:r>
            <a:br>
              <a:rPr lang="en-US" sz="5600" b="1" dirty="0" smtClean="0"/>
            </a:br>
            <a:endParaRPr lang="en-US" sz="5600" b="1" dirty="0" smtClean="0"/>
          </a:p>
          <a:p>
            <a:pPr lvl="1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5600" b="1" dirty="0" smtClean="0"/>
              <a:t>Will only pay for a complete contact record.</a:t>
            </a: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 smtClean="0"/>
          </a:p>
          <a:p>
            <a:pPr>
              <a:buNone/>
            </a:pPr>
            <a:r>
              <a:rPr lang="en-US" dirty="0" smtClean="0"/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2535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7000">
        <p14:prism isContent="1" isInverted="1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1915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Summary</a:t>
            </a:r>
            <a:b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4950"/>
            <a:ext cx="9220200" cy="32042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6400" b="1" dirty="0" smtClean="0">
                <a:solidFill>
                  <a:srgbClr val="C00000"/>
                </a:solidFill>
              </a:rPr>
              <a:t>   </a:t>
            </a:r>
            <a:r>
              <a:rPr lang="en-US" dirty="0" smtClean="0"/>
              <a:t>                      </a:t>
            </a:r>
          </a:p>
          <a:p>
            <a:pPr>
              <a:buNone/>
            </a:pPr>
            <a:r>
              <a:rPr lang="en-US" sz="6400" b="1" dirty="0" smtClean="0"/>
              <a:t>   </a:t>
            </a:r>
            <a:r>
              <a:rPr lang="en-US" sz="4800" b="1" dirty="0" smtClean="0"/>
              <a:t>Better position your Digital Advertising solutions…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C00000"/>
                </a:solidFill>
              </a:rPr>
              <a:t>				</a:t>
            </a:r>
            <a:r>
              <a:rPr lang="en-US" sz="4500" b="1" i="1" dirty="0" smtClean="0">
                <a:solidFill>
                  <a:schemeClr val="tx2"/>
                </a:solidFill>
              </a:rPr>
              <a:t>With </a:t>
            </a:r>
            <a:r>
              <a:rPr lang="en-US" sz="4500" b="1" i="1" dirty="0" err="1" smtClean="0">
                <a:solidFill>
                  <a:schemeClr val="tx2"/>
                </a:solidFill>
              </a:rPr>
              <a:t>StatLeadGen</a:t>
            </a:r>
            <a:r>
              <a:rPr lang="en-US" sz="4500" b="1" i="1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endParaRPr lang="en-US" sz="3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800" b="1" dirty="0" smtClean="0">
                <a:solidFill>
                  <a:srgbClr val="C00000"/>
                </a:solidFill>
              </a:rPr>
              <a:t>     		</a:t>
            </a:r>
            <a:r>
              <a:rPr lang="en-US" sz="3800" b="1" dirty="0" smtClean="0"/>
              <a:t>Flexible </a:t>
            </a:r>
            <a:r>
              <a:rPr lang="en-US" b="1" dirty="0" smtClean="0"/>
              <a:t>&amp;</a:t>
            </a:r>
            <a:r>
              <a:rPr lang="en-US" sz="3800" b="1" dirty="0" smtClean="0"/>
              <a:t> powerful </a:t>
            </a:r>
            <a:r>
              <a:rPr lang="en-US" sz="3800" b="1" dirty="0"/>
              <a:t>L</a:t>
            </a:r>
            <a:r>
              <a:rPr lang="en-US" sz="3800" b="1" dirty="0" smtClean="0"/>
              <a:t>ead </a:t>
            </a:r>
            <a:r>
              <a:rPr lang="en-US" sz="3800" b="1" dirty="0"/>
              <a:t>G</a:t>
            </a:r>
            <a:r>
              <a:rPr lang="en-US" sz="3800" b="1" dirty="0" smtClean="0"/>
              <a:t>eneration </a:t>
            </a:r>
          </a:p>
          <a:p>
            <a:pPr>
              <a:buNone/>
            </a:pPr>
            <a:r>
              <a:rPr lang="en-US" sz="3800" b="1" dirty="0">
                <a:solidFill>
                  <a:srgbClr val="C00000"/>
                </a:solidFill>
              </a:rPr>
              <a:t>	</a:t>
            </a:r>
            <a:r>
              <a:rPr lang="en-US" sz="3800" b="1" dirty="0" smtClean="0">
                <a:solidFill>
                  <a:srgbClr val="C00000"/>
                </a:solidFill>
              </a:rPr>
              <a:t>	     	  </a:t>
            </a:r>
            <a:r>
              <a:rPr lang="en-US" sz="3800" b="1" dirty="0" smtClean="0"/>
              <a:t>Platform for growth and change </a:t>
            </a:r>
          </a:p>
          <a:p>
            <a:pPr>
              <a:buNone/>
            </a:pPr>
            <a:r>
              <a:rPr lang="en-US" sz="3800" b="1" dirty="0">
                <a:solidFill>
                  <a:srgbClr val="C00000"/>
                </a:solidFill>
              </a:rPr>
              <a:t>	</a:t>
            </a:r>
            <a:r>
              <a:rPr lang="en-US" sz="3800" b="1" dirty="0" smtClean="0">
                <a:solidFill>
                  <a:srgbClr val="C00000"/>
                </a:solidFill>
              </a:rPr>
              <a:t>		     	   </a:t>
            </a:r>
            <a:r>
              <a:rPr lang="en-US" sz="3800" b="1" dirty="0" smtClean="0"/>
              <a:t>as </a:t>
            </a:r>
            <a:r>
              <a:rPr lang="en-US" sz="3800" b="1" dirty="0" smtClean="0">
                <a:solidFill>
                  <a:schemeClr val="tx2"/>
                </a:solidFill>
              </a:rPr>
              <a:t>Digital </a:t>
            </a:r>
            <a:r>
              <a:rPr lang="en-US" sz="3800" b="1" dirty="0">
                <a:solidFill>
                  <a:schemeClr val="tx2"/>
                </a:solidFill>
              </a:rPr>
              <a:t>M</a:t>
            </a:r>
            <a:r>
              <a:rPr lang="en-US" sz="3800" b="1" dirty="0" smtClean="0">
                <a:solidFill>
                  <a:schemeClr val="tx2"/>
                </a:solidFill>
              </a:rPr>
              <a:t>arketing evolves.</a:t>
            </a:r>
            <a:endParaRPr lang="en-US" sz="3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80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/>
        </p:nvSpPr>
        <p:spPr>
          <a:xfrm>
            <a:off x="4494087" y="1885951"/>
            <a:ext cx="4648200" cy="1800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59055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Publishers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Black Condensed"/>
              <a:cs typeface="Helvetica Neue Black Condensed"/>
            </a:endParaRPr>
          </a:p>
        </p:txBody>
      </p:sp>
      <p:pic>
        <p:nvPicPr>
          <p:cNvPr id="7" name="Picture 6" descr="ball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2750"/>
            <a:ext cx="9144000" cy="24871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43200" y="1885951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Monthly Revenue 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sz="22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Monetizing any Form </a:t>
            </a:r>
            <a:r>
              <a:rPr lang="en-US" sz="2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any Website.</a:t>
            </a:r>
            <a:endParaRPr lang="en-US" sz="2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57049"/>
      </p:ext>
    </p:extLst>
  </p:cSld>
  <p:clrMapOvr>
    <a:masterClrMapping/>
  </p:clrMapOvr>
  <p:transition spd="slow" advClick="0" advTm="4000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59055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Value of </a:t>
            </a:r>
            <a:r>
              <a:rPr lang="en-US" sz="4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StatLeadGenTechnology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Black Condensed"/>
              <a:cs typeface="Helvetica Neue Black Condense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1885950"/>
            <a:ext cx="6972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/>
              </a:buClr>
              <a:buSzPct val="90000"/>
              <a:buFont typeface="Wingdings" panose="05000000000000000000" pitchFamily="2" charset="2"/>
              <a:buChar char="ü"/>
            </a:pPr>
            <a:r>
              <a:rPr lang="en-US" sz="2400" b="1" dirty="0" smtClean="0"/>
              <a:t>No Cost </a:t>
            </a:r>
            <a:r>
              <a:rPr lang="en-US" sz="2400" b="1" dirty="0"/>
              <a:t>to </a:t>
            </a:r>
            <a:r>
              <a:rPr lang="en-US" sz="2400" b="1" dirty="0" smtClean="0"/>
              <a:t>Implement</a:t>
            </a: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SzPct val="90000"/>
              <a:buFont typeface="Wingdings" panose="05000000000000000000" pitchFamily="2" charset="2"/>
              <a:buChar char="ü"/>
            </a:pPr>
            <a:r>
              <a:rPr lang="en-US" sz="2400" b="1" dirty="0" smtClean="0"/>
              <a:t>Seamless </a:t>
            </a:r>
            <a:r>
              <a:rPr lang="en-US" sz="2400" b="1" dirty="0"/>
              <a:t>U</a:t>
            </a:r>
            <a:r>
              <a:rPr lang="en-US" sz="2400" b="1" dirty="0" smtClean="0"/>
              <a:t>ser Experience</a:t>
            </a: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SzPct val="90000"/>
              <a:buFont typeface="Wingdings" panose="05000000000000000000" pitchFamily="2" charset="2"/>
              <a:buChar char="ü"/>
            </a:pPr>
            <a:r>
              <a:rPr lang="en-US" sz="2400" b="1" dirty="0" smtClean="0"/>
              <a:t>Generates </a:t>
            </a:r>
            <a:r>
              <a:rPr lang="en-US" sz="2400" b="1" dirty="0"/>
              <a:t>R</a:t>
            </a:r>
            <a:r>
              <a:rPr lang="en-US" sz="2400" b="1" dirty="0" smtClean="0"/>
              <a:t>evenue 24/7/365</a:t>
            </a: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SzPct val="90000"/>
              <a:buFont typeface="Wingdings" panose="05000000000000000000" pitchFamily="2" charset="2"/>
              <a:buChar char="ü"/>
            </a:pPr>
            <a:r>
              <a:rPr lang="en-US" sz="2400" b="1" dirty="0" smtClean="0"/>
              <a:t>Automated </a:t>
            </a:r>
            <a:r>
              <a:rPr lang="en-US" sz="2400" b="1" dirty="0"/>
              <a:t>after </a:t>
            </a:r>
            <a:r>
              <a:rPr lang="en-US" sz="2400" b="1" dirty="0" smtClean="0"/>
              <a:t>Initial </a:t>
            </a:r>
            <a:r>
              <a:rPr lang="en-US" sz="2400" b="1" dirty="0"/>
              <a:t>C</a:t>
            </a:r>
            <a:r>
              <a:rPr lang="en-US" sz="2400" b="1" dirty="0" smtClean="0"/>
              <a:t>ode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33282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 advTm="6000">
        <p14:switch dir="r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286000" y="1752942"/>
            <a:ext cx="0" cy="321910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81800" y="1775802"/>
            <a:ext cx="0" cy="321910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9200" y="59055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StatLeadGen</a:t>
            </a: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 Overview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Black Condensed"/>
              <a:cs typeface="Helvetica Neue Black Condense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1680210"/>
            <a:ext cx="4572000" cy="3631763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Plays Well with Others </a:t>
            </a:r>
            <a:b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  <a:t>(supplements current ads)</a:t>
            </a:r>
            <a:br>
              <a:rPr lang="en-US" sz="12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sz="12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One-Time Implementation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Affirmative Opt-In</a:t>
            </a:r>
            <a:b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Customization Capabilities</a:t>
            </a:r>
            <a:b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Use Internally to Cross-Promote</a:t>
            </a:r>
          </a:p>
          <a:p>
            <a:pPr marL="1657350" lvl="3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Complementary Brands</a:t>
            </a:r>
          </a:p>
          <a:p>
            <a:pPr marL="1657350" lvl="3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Events</a:t>
            </a:r>
          </a:p>
          <a:p>
            <a:pPr marL="1657350" lvl="3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Webinars</a:t>
            </a:r>
          </a:p>
          <a:p>
            <a:pPr algn="ctr"/>
            <a:endParaRPr lang="en-US" sz="1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613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6000">
        <p:blinds dir="vert"/>
      </p:transition>
    </mc:Choice>
    <mc:Fallback xmlns="">
      <p:transition spd="slow" advClick="0" advTm="6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59055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User Flow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Black Condensed"/>
              <a:cs typeface="Helvetica Neue Black Condense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" y="2647950"/>
            <a:ext cx="9144000" cy="17002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211455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Ads only display </a:t>
            </a:r>
            <a:r>
              <a:rPr lang="en-US" i="1" dirty="0" smtClean="0"/>
              <a:t>after</a:t>
            </a:r>
            <a:r>
              <a:rPr lang="en-US" dirty="0" smtClean="0"/>
              <a:t> Publisher form is completed.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43400" y="2006768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Ads only display </a:t>
            </a:r>
            <a:r>
              <a:rPr lang="en-US" i="1" dirty="0" smtClean="0"/>
              <a:t>if </a:t>
            </a:r>
            <a:r>
              <a:rPr lang="en-US" dirty="0" smtClean="0"/>
              <a:t>a Qualified Match</a:t>
            </a:r>
          </a:p>
          <a:p>
            <a:r>
              <a:rPr lang="en-US" dirty="0" smtClean="0"/>
              <a:t> is detected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895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6000">
        <p14:ripple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590550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6 Steps Happen in Milliseconds 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Black Condensed"/>
              <a:cs typeface="Helvetica Neue Black Condense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885950"/>
            <a:ext cx="7886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/>
              </a:buClr>
              <a:buSzPct val="90000"/>
              <a:buFont typeface="+mj-lt"/>
              <a:buAutoNum type="arabicPeriod"/>
            </a:pPr>
            <a:r>
              <a:rPr lang="en-US" sz="2400" b="1" dirty="0" smtClean="0"/>
              <a:t>Prospect comes to Publisher website </a:t>
            </a:r>
            <a:r>
              <a:rPr lang="en-US" sz="2000" b="1" dirty="0" smtClean="0"/>
              <a:t>&amp;</a:t>
            </a:r>
            <a:r>
              <a:rPr lang="en-US" sz="2400" b="1" dirty="0" smtClean="0"/>
              <a:t> subscribes to magazine, newsletter, webinar, event, etc.</a:t>
            </a:r>
          </a:p>
          <a:p>
            <a:pPr marL="457200" indent="-457200">
              <a:buClr>
                <a:schemeClr val="tx2"/>
              </a:buClr>
              <a:buSzPct val="90000"/>
              <a:buFont typeface="+mj-lt"/>
              <a:buAutoNum type="arabicPeriod"/>
            </a:pPr>
            <a:r>
              <a:rPr lang="en-US" sz="2400" b="1" dirty="0" smtClean="0"/>
              <a:t>Publisher records </a:t>
            </a:r>
            <a:r>
              <a:rPr lang="en-US" sz="2400" b="1" dirty="0"/>
              <a:t>f</a:t>
            </a:r>
            <a:r>
              <a:rPr lang="en-US" sz="2400" b="1" dirty="0" smtClean="0"/>
              <a:t>orm data submitted by Prospect</a:t>
            </a:r>
          </a:p>
          <a:p>
            <a:pPr marL="457200" indent="-457200">
              <a:buClr>
                <a:schemeClr val="tx2"/>
              </a:buClr>
              <a:buSzPct val="90000"/>
              <a:buFont typeface="+mj-lt"/>
              <a:buAutoNum type="arabicPeriod"/>
            </a:pPr>
            <a:r>
              <a:rPr lang="en-US" sz="2400" b="1" dirty="0" err="1" smtClean="0"/>
              <a:t>StatLeadGen</a:t>
            </a:r>
            <a:r>
              <a:rPr lang="en-US" sz="2400" b="1" dirty="0" smtClean="0"/>
              <a:t> analyzes </a:t>
            </a:r>
            <a:r>
              <a:rPr lang="en-US" sz="2400" b="1" dirty="0"/>
              <a:t>f</a:t>
            </a:r>
            <a:r>
              <a:rPr lang="en-US" sz="2400" b="1" dirty="0" smtClean="0"/>
              <a:t>orm </a:t>
            </a:r>
            <a:r>
              <a:rPr lang="en-US" sz="2400" b="1" dirty="0"/>
              <a:t>d</a:t>
            </a:r>
            <a:r>
              <a:rPr lang="en-US" sz="2400" b="1" dirty="0" smtClean="0"/>
              <a:t>ata</a:t>
            </a:r>
          </a:p>
          <a:p>
            <a:pPr marL="457200" indent="-457200">
              <a:buClr>
                <a:schemeClr val="tx2"/>
              </a:buClr>
              <a:buSzPct val="90000"/>
              <a:buFont typeface="+mj-lt"/>
              <a:buAutoNum type="arabicPeriod"/>
            </a:pPr>
            <a:r>
              <a:rPr lang="en-US" sz="2400" b="1" dirty="0" err="1" smtClean="0"/>
              <a:t>StatLeadGen</a:t>
            </a:r>
            <a:r>
              <a:rPr lang="en-US" sz="2400" b="1" dirty="0" smtClean="0"/>
              <a:t> displays Targeted Ad to Prospect</a:t>
            </a:r>
          </a:p>
          <a:p>
            <a:pPr marL="457200" indent="-457200">
              <a:buClr>
                <a:schemeClr val="tx2"/>
              </a:buClr>
              <a:buSzPct val="90000"/>
              <a:buFont typeface="+mj-lt"/>
              <a:buAutoNum type="arabicPeriod"/>
            </a:pPr>
            <a:r>
              <a:rPr lang="en-US" sz="2400" b="1" dirty="0" smtClean="0"/>
              <a:t>Prospect chooses to opt-in to Ad (or not)</a:t>
            </a:r>
          </a:p>
          <a:p>
            <a:pPr marL="457200" indent="-457200">
              <a:buClr>
                <a:schemeClr val="tx2"/>
              </a:buClr>
              <a:buSzPct val="90000"/>
              <a:buFont typeface="+mj-lt"/>
              <a:buAutoNum type="arabicPeriod"/>
            </a:pPr>
            <a:r>
              <a:rPr lang="en-US" sz="2400" b="1" dirty="0" smtClean="0"/>
              <a:t>Prospect finishes on Publisher website</a:t>
            </a:r>
          </a:p>
          <a:p>
            <a:pPr marL="342900" indent="-342900">
              <a:buClr>
                <a:srgbClr val="C00000"/>
              </a:buClr>
              <a:buSzPct val="90000"/>
              <a:buFont typeface="Wingdings" panose="05000000000000000000" pitchFamily="2" charset="2"/>
              <a:buChar char="ü"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6451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000">
        <p:wipe dir="d"/>
      </p:transition>
    </mc:Choice>
    <mc:Fallback xmlns="">
      <p:transition spd="slow" advClick="0" advTm="7000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59055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1. Example Subscription Form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Black Condensed"/>
              <a:cs typeface="Helvetica Neue Black Condense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51308"/>
            <a:ext cx="4038600" cy="3592191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1371600" y="2952750"/>
            <a:ext cx="990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" y="2352585"/>
            <a:ext cx="1485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provided in form is used to match ads.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248400" y="4400550"/>
            <a:ext cx="838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39000" y="3938885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is submitted to publisher.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363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>
        <p14:prism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3813" y="57912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2. Publisher Records Form Data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Black Condensed"/>
              <a:cs typeface="Helvetica Neue Black Condense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190750"/>
            <a:ext cx="5540626" cy="16459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1100" y="4248150"/>
            <a:ext cx="674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Completed Subscription Data is Received and Processed by Publisher.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452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76200" y="624838"/>
            <a:ext cx="929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3. </a:t>
            </a:r>
            <a:r>
              <a:rPr lang="en-US" sz="4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StatLeadGen</a:t>
            </a:r>
            <a:r>
              <a:rPr lang="en-US" sz="4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Black Condensed"/>
                <a:cs typeface="Helvetica Neue Black Condensed"/>
              </a:rPr>
              <a:t> Analyzes Form Data</a:t>
            </a:r>
            <a:endParaRPr lang="en-US" sz="4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Black Condensed"/>
              <a:cs typeface="Helvetica Neue Black Condense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85950"/>
            <a:ext cx="5085080" cy="1600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" y="393192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StatLeadGen</a:t>
            </a:r>
            <a:r>
              <a:rPr lang="en-US" b="1" dirty="0" smtClean="0"/>
              <a:t> uses the data </a:t>
            </a:r>
            <a:r>
              <a:rPr lang="en-US" b="1" dirty="0"/>
              <a:t>s</a:t>
            </a:r>
            <a:r>
              <a:rPr lang="en-US" b="1" dirty="0" smtClean="0"/>
              <a:t>ubmitted on the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Publisher Form</a:t>
            </a:r>
            <a:r>
              <a:rPr lang="en-US" b="1" dirty="0" smtClean="0"/>
              <a:t>, to match </a:t>
            </a:r>
            <a:r>
              <a:rPr lang="en-US" b="1" dirty="0"/>
              <a:t>a</a:t>
            </a:r>
            <a:r>
              <a:rPr lang="en-US" b="1" dirty="0" smtClean="0"/>
              <a:t>gainst the </a:t>
            </a:r>
            <a:r>
              <a:rPr lang="en-US" b="1" dirty="0" smtClean="0">
                <a:solidFill>
                  <a:schemeClr val="tx2"/>
                </a:solidFill>
              </a:rPr>
              <a:t>Audience Profile </a:t>
            </a:r>
            <a:r>
              <a:rPr lang="en-US" b="1" dirty="0" smtClean="0"/>
              <a:t>requested by the Advertiser, to display a targeted </a:t>
            </a:r>
            <a:r>
              <a:rPr lang="en-US" sz="1600" b="1" dirty="0" smtClean="0"/>
              <a:t>&amp;</a:t>
            </a:r>
            <a:r>
              <a:rPr lang="en-US" b="1" dirty="0" smtClean="0"/>
              <a:t> relevant </a:t>
            </a:r>
            <a:r>
              <a:rPr lang="en-US" b="1" dirty="0"/>
              <a:t>a</a:t>
            </a:r>
            <a:r>
              <a:rPr lang="en-US" b="1" dirty="0" smtClean="0"/>
              <a:t>d to the Subscriber.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429000" y="2133599"/>
            <a:ext cx="4137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dobe Fan Heiti Std B" pitchFamily="34" charset="-128"/>
                <a:ea typeface="Adobe Fan Heiti Std B" pitchFamily="34" charset="-128"/>
              </a:rPr>
              <a:t>1010101</a:t>
            </a:r>
            <a:endParaRPr lang="en-US" sz="7200" dirty="0">
              <a:latin typeface="Adobe Fan Heiti Std B" pitchFamily="34" charset="-128"/>
              <a:ea typeface="Adobe Fan Heiti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128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366</Words>
  <Application>Microsoft Office PowerPoint</Application>
  <PresentationFormat>On-screen Show (16:9)</PresentationFormat>
  <Paragraphs>90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Benefits to Publisher 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adminsu</dc:creator>
  <cp:lastModifiedBy>adminsu</cp:lastModifiedBy>
  <cp:revision>116</cp:revision>
  <dcterms:created xsi:type="dcterms:W3CDTF">2018-02-15T02:29:18Z</dcterms:created>
  <dcterms:modified xsi:type="dcterms:W3CDTF">2019-05-21T14:36:32Z</dcterms:modified>
</cp:coreProperties>
</file>